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0"/>
  </p:notesMasterIdLst>
  <p:sldIdLst>
    <p:sldId id="382" r:id="rId3"/>
    <p:sldId id="383" r:id="rId4"/>
    <p:sldId id="384" r:id="rId5"/>
    <p:sldId id="399" r:id="rId6"/>
    <p:sldId id="387" r:id="rId7"/>
    <p:sldId id="388" r:id="rId8"/>
    <p:sldId id="389" r:id="rId9"/>
    <p:sldId id="401" r:id="rId10"/>
    <p:sldId id="390" r:id="rId11"/>
    <p:sldId id="391" r:id="rId12"/>
    <p:sldId id="392" r:id="rId13"/>
    <p:sldId id="396" r:id="rId14"/>
    <p:sldId id="398" r:id="rId15"/>
    <p:sldId id="393" r:id="rId16"/>
    <p:sldId id="394" r:id="rId17"/>
    <p:sldId id="400" r:id="rId18"/>
    <p:sldId id="395" r:id="rId19"/>
  </p:sldIdLst>
  <p:sldSz cx="9144000" cy="5143500" type="screen16x9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CC00"/>
    <a:srgbClr val="D8E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 autoAdjust="0"/>
    <p:restoredTop sz="94895" autoAdjust="0"/>
  </p:normalViewPr>
  <p:slideViewPr>
    <p:cSldViewPr>
      <p:cViewPr varScale="1">
        <p:scale>
          <a:sx n="92" d="100"/>
          <a:sy n="92" d="100"/>
        </p:scale>
        <p:origin x="966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71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B3BB2D-AE47-4F8E-A645-C6A5311E5AB2}" type="datetimeFigureOut">
              <a:rPr lang="tr-TR"/>
              <a:pPr>
                <a:defRPr/>
              </a:pPr>
              <a:t>24.08.2019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85ADC6-3631-4634-B7FD-9401E03FEE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878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192F2A-AA66-4A0C-8ADC-E36F906D00E3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12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F14E5-5F4C-4428-9170-D0D0129DF9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51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63B60-B69B-4606-9DEF-8D79F12D32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16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95ACA-2AA8-44F8-8825-F1C538DC135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96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9AEA7-E029-46A4-B3FE-B12D0C6F51F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47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0A64-1672-4720-AFBB-E8EACB34F4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971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6DA0-A3D5-46F2-9268-746120CAE14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2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42D5-83F7-466F-AABD-2316471833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01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B314-838D-42AD-8A0D-4F717DF1E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0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0DE7-F4D5-443B-8103-BFBB514597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68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4A56-10DF-4EF3-8B1C-A82DC3F8CB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46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400B-AA14-4CB4-8660-37E3EF7B68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74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CB97-89A8-40D3-849C-9DBCBA24827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632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576C-A251-41B7-9C1F-C04BE96527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947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1D5D9-781B-4A4D-A6AA-8DB5C656CA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378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939C-6160-4103-A86E-72AA449ABA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13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4CEA-90C0-42FF-97CA-F64BD43F78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68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B57E-83CC-47FD-8374-ED9AC3EE83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60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059B9-9FA7-45A6-8A28-B1BAA08813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81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A04E-E083-4C73-B5D7-ABCC3867FC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5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17E9-035B-499A-ACD2-F44C259D30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80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DF82-2CA2-4AC5-9086-4E5DE99C97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57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5DF8-5F20-4EBE-965F-D649B9FC6F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71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FBECDC9-27D4-4B1A-B630-7782C03473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1" name="Picture 7" descr="presentation_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FF8E33E-AEEC-4B05-B8E8-972DA76DCB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27.Ceza%20Alan&#305;%20&#304;&#231;i%20Faul%20%20ve%20h&#305;zl&#305;%20SV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27.Barajda%20h&#252;cum%20oyuncusu%201%20metre%20ihlali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21.Penalt&#305;%20Vuru&#351;u%20Kaleci%20&#304;hlal%20Yap&#305;yor.mp4" TargetMode="External"/><Relationship Id="rId2" Type="http://schemas.openxmlformats.org/officeDocument/2006/relationships/hyperlink" Target="20.Penalt&#305;%20Vuru&#351;u%20Kalecinin%20Sa&#287;%20Aya&#287;&#305;%20&#199;izgide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23.Kale%20Vuru&#351;u%20Kullan&#305;l&#305;yor%20H&#252;cum%20Oyuncusu%20Ceza%20Alan&#305;%20D&#305;&#351;&#305;nda.mp4" TargetMode="External"/><Relationship Id="rId2" Type="http://schemas.openxmlformats.org/officeDocument/2006/relationships/hyperlink" Target="22.Kale%20Vuru&#351;u%20Kullan&#305;l&#305;yor%20Savunma%20&#304;&#231;eride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25.Kalecinin%20kural&#305;%20delmesi.MP4" TargetMode="External"/><Relationship Id="rId4" Type="http://schemas.openxmlformats.org/officeDocument/2006/relationships/hyperlink" Target="24.Kale%20Vuru&#351;u%20Kullan&#305;l&#305;yor%20H&#252;cum%20i&#231;erde%20tekrar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26.H&#305;zl&#305;%20SV%20kart%20sonra%20g&#246;sterilebilinir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.Oyuncu%20De&#287;i&#351;ikli&#287;i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3.Sar&#305;%20Kart.mp4" TargetMode="External"/><Relationship Id="rId2" Type="http://schemas.openxmlformats.org/officeDocument/2006/relationships/hyperlink" Target="2.Uyar&#305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4.K&#305;rm&#305;z&#305;%20Kart.mp4" TargetMode="External"/><Relationship Id="rId4" Type="http://schemas.openxmlformats.org/officeDocument/2006/relationships/hyperlink" Target="OYUN%20KURALLARI%20DE&#286;&#304;&#350;&#304;KL&#304;&#286;&#304;/Sar&#305;%20Kart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5.&#304;hlal%20Yapan%20Tan&#305;mlanamazsa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7.sakatl&#305;k%20i&#231;in%20oyun%20durdu%20Ceza%20Alan&#305;%20D&#305;&#351;&#305;%20HA.mp4" TargetMode="External"/><Relationship Id="rId2" Type="http://schemas.openxmlformats.org/officeDocument/2006/relationships/hyperlink" Target="6.Sakatl&#305;k%20iin%20oyun%20durdu%20Ceza%20Alan&#305;%20&#304;&#231;i%20HA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28.Topa%20Son%20Dokunuldu&#287;u%20Yerden%20yanl&#305;&#351;%20HA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12.Hakeme%20&#199;arpan%20Top%20Hakem%20At&#305;&#351;&#305;%20gerekmez%205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9.Hakeme%20&#199;arpan%20Top%20Gol%20Oluyor.mp4" TargetMode="External"/><Relationship Id="rId2" Type="http://schemas.openxmlformats.org/officeDocument/2006/relationships/hyperlink" Target="8.Hakeme%20&#199;arpan%20Top%20UVA%20Hakem%20At&#305;&#351;&#305;%202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3.Yard&#305;mc&#305;%20hakeme,%20oyun%20alan&#305;%20i&#231;indeyken%20top%20&#231;arp&#305;yor%20devam.m4v" TargetMode="External"/><Relationship Id="rId5" Type="http://schemas.openxmlformats.org/officeDocument/2006/relationships/hyperlink" Target="11.Hakeme%20&#199;arpan%20Top%20Hakem%20At&#305;&#351;&#305;%20do&#287;ru%20uygulama%204.mp4" TargetMode="External"/><Relationship Id="rId4" Type="http://schemas.openxmlformats.org/officeDocument/2006/relationships/hyperlink" Target="10.Hakeme%20&#199;arpan%20Top%20Tak&#305;m%20de&#287;iiyor%20Hakem%20At&#305;&#351;&#305;%203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15.Kazara%20Ele%20&#199;arpan%20Top%20gol%20olmaz.mp4" TargetMode="External"/><Relationship Id="rId7" Type="http://schemas.openxmlformats.org/officeDocument/2006/relationships/hyperlink" Target="19.Ele%20&#199;arpan%20Top%20uzak%20mesafe%20olsada%20gol%20iptal.mp4" TargetMode="External"/><Relationship Id="rId2" Type="http://schemas.openxmlformats.org/officeDocument/2006/relationships/hyperlink" Target="14.%20Kazara%20Ele%20&#199;arpan%20Top%20gol%20olmaz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18.Ele%20&#199;arpan%20top%20tak&#305;m%20arkada&#305;na%20gol%20f&#305;rsat&#305;.mp4" TargetMode="External"/><Relationship Id="rId5" Type="http://schemas.openxmlformats.org/officeDocument/2006/relationships/hyperlink" Target="17.Ele%20&#199;arpan%20Top%20Gol%20pas&#305;-gol%20&#304;ptal%20Sar&#305;%20Kart%20Yok.mp4" TargetMode="External"/><Relationship Id="rId4" Type="http://schemas.openxmlformats.org/officeDocument/2006/relationships/hyperlink" Target="16.Elle%20d&#252;zeltilen%20%20Top%20Gol%20&#304;ptal%20Sar&#305;%20Kart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3076" name="Picture 4" descr="presentation_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88" y="0"/>
            <a:ext cx="92090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-36512" y="3273828"/>
            <a:ext cx="92455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alt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2019-2020 SEZONU </a:t>
            </a:r>
            <a:endParaRPr lang="tr-TR" alt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MHK DOĞAN BABACAN YAZ SEMİNERİ</a:t>
            </a:r>
          </a:p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İL EĞİTİMİ</a:t>
            </a:r>
          </a:p>
          <a:p>
            <a:pPr algn="ctr" eaLnBrk="1" hangingPunct="1">
              <a:defRPr/>
            </a:pPr>
            <a:r>
              <a:rPr lang="tr-TR" alt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OYUN KURALLARINDAKİ DEĞİŞİKLİKLER </a:t>
            </a:r>
          </a:p>
          <a:p>
            <a:pPr algn="ctr" eaLnBrk="1" hangingPunct="1">
              <a:defRPr/>
            </a:pPr>
            <a:endParaRPr lang="tr-TR" altLang="tr-T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Kural 13    </a:t>
            </a:r>
            <a:r>
              <a:rPr lang="tr-TR" sz="2400" b="1" kern="1200" dirty="0" smtClean="0">
                <a:solidFill>
                  <a:schemeClr val="bg1"/>
                </a:solidFill>
              </a:rPr>
              <a:t>/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Serbest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Vuruşlar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3394472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Ceza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alanı içinde,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bir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savunma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takım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ı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serbest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vuruşunda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,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topa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vurulduktan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sonra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topun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oyunda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olduğu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ve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ceza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alanı</a:t>
            </a:r>
            <a:r>
              <a:rPr lang="tr-TR" sz="1800" kern="1200" dirty="0" err="1">
                <a:latin typeface="Segoe UI" pitchFamily="34" charset="0"/>
                <a:cs typeface="Segoe UI" pitchFamily="34" charset="0"/>
              </a:rPr>
              <a:t>nı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 terk etmesi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gerekmediği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denemesi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daha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hızlı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ve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daha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yapıcı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kern="1200" dirty="0" err="1">
                <a:latin typeface="Segoe UI" pitchFamily="34" charset="0"/>
                <a:cs typeface="Segoe UI" pitchFamily="34" charset="0"/>
              </a:rPr>
              <a:t>bir</a:t>
            </a:r>
            <a:r>
              <a:rPr lang="en-GB" sz="1800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tekrar başlatma </a:t>
            </a: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sağlamıştır. </a:t>
            </a: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800" kern="1200" dirty="0" smtClean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Eğer savunma takımı </a:t>
            </a:r>
            <a:r>
              <a:rPr lang="tr-TR" sz="1800" kern="1200" dirty="0" smtClean="0">
                <a:latin typeface="Segoe UI" pitchFamily="34" charset="0"/>
                <a:cs typeface="Segoe UI" pitchFamily="34" charset="0"/>
                <a:hlinkClick r:id="rId2" action="ppaction://hlinkfile"/>
              </a:rPr>
              <a:t>rakiplerin 9.15 açılmasını beklemeden hızlı serbest </a:t>
            </a: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vuruş kullanmışsa oyun alanının diğer yerlerinde olduğu  gibi devam edecektir.</a:t>
            </a:r>
            <a:endParaRPr lang="en-GB" sz="1800" kern="1200" dirty="0">
              <a:latin typeface="Segoe UI" pitchFamily="34" charset="0"/>
              <a:cs typeface="Segoe UI" pitchFamily="34" charset="0"/>
            </a:endParaRPr>
          </a:p>
          <a:p>
            <a:pPr marL="0" lvl="0" indent="0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endParaRPr lang="nl-NL" sz="1800" kern="1200" dirty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nl-NL" sz="1800" kern="1200" dirty="0" smtClean="0">
                <a:latin typeface="Segoe UI" pitchFamily="34" charset="0"/>
                <a:cs typeface="Segoe UI" pitchFamily="34" charset="0"/>
              </a:rPr>
              <a:t>Rakipler 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ceza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alanı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 dışında kalmalı ve top oyuna girene kadar en az 9.15m uzakta durmalıdır.</a:t>
            </a:r>
          </a:p>
          <a:p>
            <a:pPr marL="0" indent="0">
              <a:buNone/>
            </a:pPr>
            <a:r>
              <a:rPr lang="tr-TR" sz="1800" dirty="0" smtClean="0"/>
              <a:t>                                                       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9174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3"/>
            <a:ext cx="8229600" cy="576065"/>
          </a:xfrm>
        </p:spPr>
        <p:txBody>
          <a:bodyPr/>
          <a:lstStyle/>
          <a:p>
            <a:r>
              <a:rPr lang="tr-TR" sz="1400" b="1" kern="1200" dirty="0" smtClean="0">
                <a:solidFill>
                  <a:schemeClr val="bg1"/>
                </a:solidFill>
              </a:rPr>
              <a:t> </a:t>
            </a:r>
            <a:r>
              <a:rPr lang="tr-TR" sz="14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Kural 13</a:t>
            </a:r>
            <a:r>
              <a:rPr lang="tr-TR" sz="1400" b="1" kern="1200" dirty="0" smtClean="0">
                <a:solidFill>
                  <a:schemeClr val="bg1"/>
                </a:solidFill>
                <a:latin typeface="Segoe UI" pitchFamily="34" charset="0"/>
              </a:rPr>
              <a:t> </a:t>
            </a:r>
            <a:r>
              <a:rPr lang="tr-TR" sz="1400" b="1" kern="1200" dirty="0" smtClean="0">
                <a:solidFill>
                  <a:schemeClr val="bg1"/>
                </a:solidFill>
              </a:rPr>
              <a:t> /</a:t>
            </a:r>
            <a:r>
              <a:rPr lang="tr-TR" sz="14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Serbest Vuruşlar</a:t>
            </a:r>
            <a:r>
              <a:rPr lang="tr-TR" sz="1400" kern="1200" dirty="0" smtClean="0">
                <a:solidFill>
                  <a:schemeClr val="bg1"/>
                </a:solidFill>
                <a:latin typeface="UEFA Colosseum" pitchFamily="2" charset="0"/>
              </a:rPr>
              <a:t> /</a:t>
            </a:r>
            <a:r>
              <a:rPr lang="tr-TR" sz="1400" kern="1200" dirty="0" smtClean="0">
                <a:solidFill>
                  <a:schemeClr val="bg1"/>
                </a:solidFill>
              </a:rPr>
              <a:t>  </a:t>
            </a:r>
            <a:r>
              <a:rPr lang="tr-TR" sz="14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Defansif Baraj</a:t>
            </a:r>
            <a:r>
              <a:rPr lang="nl-NL" sz="14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nl-NL" sz="14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nl-NL" sz="1800" kern="1200" dirty="0" smtClean="0">
                <a:latin typeface="Segoe UI" pitchFamily="34" charset="0"/>
                <a:cs typeface="Segoe UI" pitchFamily="34" charset="0"/>
              </a:rPr>
              <a:t>Üç 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veya daha fazla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savunma 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takım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ı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 oyuncusu bir “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baraj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” oluşturduğunda, tüm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hücum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 oyuncuları, top oyuna girene kadar “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baraj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” dan en az 1 m (1</a:t>
            </a:r>
            <a:r>
              <a:rPr lang="tr-TR" sz="1800" kern="1200" dirty="0" err="1">
                <a:latin typeface="Segoe UI" pitchFamily="34" charset="0"/>
                <a:cs typeface="Segoe UI" pitchFamily="34" charset="0"/>
              </a:rPr>
              <a:t>yd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) uzakta kalması gerekir.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endParaRPr lang="nl-NL" sz="1800" kern="1200" dirty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Eğer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serbest vuruş kullanılırken, üç veya daha fazla savunma oyuncusu tarafından oluşturulan bir "baraja" hücum oyuncusu 1 m'den (1) daha yakın olursa, </a:t>
            </a:r>
            <a:r>
              <a:rPr lang="tr-TR" sz="1800" kern="1200" dirty="0">
                <a:latin typeface="Segoe UI" pitchFamily="34" charset="0"/>
                <a:cs typeface="Segoe UI" pitchFamily="34" charset="0"/>
                <a:hlinkClick r:id="rId2" action="ppaction://hlinkfile"/>
              </a:rPr>
              <a:t>endirekt bir serbest vuruş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verilir.</a:t>
            </a:r>
            <a:endParaRPr lang="nl-NL" sz="1800" kern="12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/>
          <a:lstStyle/>
          <a:p>
            <a:r>
              <a:rPr lang="tr-TR" sz="2400" dirty="0" smtClean="0">
                <a:solidFill>
                  <a:schemeClr val="bg1"/>
                </a:solidFill>
              </a:rPr>
              <a:t>Hücum oyuncusu bu pozisyonda duramaz.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A7AFEBC7-DA78-ED43-AF8E-7EA90A56D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4498"/>
          <a:stretch/>
        </p:blipFill>
        <p:spPr>
          <a:xfrm>
            <a:off x="3050" y="699542"/>
            <a:ext cx="9140950" cy="40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50667"/>
          </a:xfrm>
        </p:spPr>
        <p:txBody>
          <a:bodyPr/>
          <a:lstStyle/>
          <a:p>
            <a:r>
              <a:rPr lang="tr-TR" sz="1800" dirty="0" smtClean="0">
                <a:solidFill>
                  <a:schemeClr val="bg1"/>
                </a:solidFill>
              </a:rPr>
              <a:t>Hücum takımı oyuncusu barajdan 1 metre uzakta olmalıdır.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CD2A3C29-5EF0-8546-8F34-69634BBA1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" y="736591"/>
            <a:ext cx="9140572" cy="38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32048"/>
          </a:xfrm>
        </p:spPr>
        <p:txBody>
          <a:bodyPr/>
          <a:lstStyle/>
          <a:p>
            <a:r>
              <a:rPr lang="tr-TR" sz="1600" b="1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Kural 14</a:t>
            </a:r>
            <a:r>
              <a:rPr lang="en-GB" sz="1600" b="1" kern="1200" dirty="0">
                <a:solidFill>
                  <a:schemeClr val="bg1"/>
                </a:solidFill>
                <a:latin typeface="UEFA Colosseum" pitchFamily="2" charset="0"/>
              </a:rPr>
              <a:t> – </a:t>
            </a:r>
            <a:r>
              <a:rPr lang="en-GB" sz="1600" b="1" kern="1200" dirty="0" smtClean="0">
                <a:solidFill>
                  <a:schemeClr val="bg1"/>
                </a:solidFill>
                <a:latin typeface="UEFA Colosseum" pitchFamily="2" charset="0"/>
              </a:rPr>
              <a:t> </a:t>
            </a:r>
            <a:r>
              <a:rPr lang="tr-TR" sz="1600" b="1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Penaltı Vuruşu</a:t>
            </a:r>
            <a:r>
              <a:rPr lang="nl-NL" sz="1600" kern="1200" dirty="0">
                <a:solidFill>
                  <a:schemeClr val="bg1"/>
                </a:solidFill>
                <a:latin typeface="UEFA Colosseum" pitchFamily="2" charset="0"/>
              </a:rPr>
              <a:t/>
            </a:r>
            <a:br>
              <a:rPr lang="nl-NL" sz="1600" kern="1200" dirty="0">
                <a:solidFill>
                  <a:schemeClr val="bg1"/>
                </a:solidFill>
                <a:latin typeface="UEFA Colosseum" pitchFamily="2" charset="0"/>
              </a:rPr>
            </a:b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600" kern="1200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600" kern="1200" dirty="0" smtClean="0">
                <a:latin typeface="Segoe UI" pitchFamily="34" charset="0"/>
                <a:cs typeface="Segoe UI" pitchFamily="34" charset="0"/>
              </a:rPr>
              <a:t>Kaleci</a:t>
            </a:r>
            <a:r>
              <a:rPr lang="tr-TR" sz="1600" kern="1200" dirty="0">
                <a:latin typeface="Segoe UI" pitchFamily="34" charset="0"/>
                <a:cs typeface="Segoe UI" pitchFamily="34" charset="0"/>
              </a:rPr>
              <a:t>, vuruş kullanılırken</a:t>
            </a:r>
            <a:r>
              <a:rPr lang="tr-TR" sz="1600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, en az </a:t>
            </a:r>
            <a:r>
              <a:rPr lang="tr-TR" sz="1600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  <a:hlinkClick r:id="rId2" action="ppaction://hlinkfile"/>
              </a:rPr>
              <a:t>bir ayağının bir bölümü </a:t>
            </a:r>
            <a:r>
              <a:rPr lang="tr-TR" sz="1600" kern="1200" dirty="0">
                <a:latin typeface="Segoe UI" pitchFamily="34" charset="0"/>
                <a:cs typeface="Segoe UI" pitchFamily="34" charset="0"/>
              </a:rPr>
              <a:t>ile kale çizgisi üzerinde /içinde olmalı; çizgi arkasında duramaz ve kale direklerine /</a:t>
            </a:r>
            <a:r>
              <a:rPr lang="tr-TR" sz="1600" kern="1200" dirty="0">
                <a:latin typeface="Segoe UI" pitchFamily="34" charset="0"/>
                <a:cs typeface="Segoe UI" pitchFamily="34" charset="0"/>
                <a:hlinkClick r:id="rId3" action="ppaction://hlinkfile"/>
              </a:rPr>
              <a:t>üst direğe/ağlara </a:t>
            </a:r>
            <a:r>
              <a:rPr lang="tr-TR" sz="1600" kern="1200" dirty="0">
                <a:latin typeface="Segoe UI" pitchFamily="34" charset="0"/>
                <a:cs typeface="Segoe UI" pitchFamily="34" charset="0"/>
              </a:rPr>
              <a:t>dokunmaz, Bunlar (kale direkleri/üst direkt/ağlar) hareket etmemelidir.</a:t>
            </a:r>
            <a:endParaRPr lang="en-GB" sz="1600" kern="1200" dirty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600" b="1" kern="1200" dirty="0" smtClean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600" b="1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600" b="1" kern="1200" dirty="0" smtClean="0">
                <a:latin typeface="Segoe UI" pitchFamily="34" charset="0"/>
                <a:cs typeface="Segoe UI" pitchFamily="34" charset="0"/>
              </a:rPr>
              <a:t>Penaltıyı </a:t>
            </a:r>
            <a:r>
              <a:rPr lang="tr-TR" sz="1600" b="1" kern="1200" dirty="0">
                <a:latin typeface="Segoe UI" pitchFamily="34" charset="0"/>
                <a:cs typeface="Segoe UI" pitchFamily="34" charset="0"/>
              </a:rPr>
              <a:t>kullanacak olanın </a:t>
            </a:r>
            <a:r>
              <a:rPr lang="tr-TR" sz="1600" kern="1200" dirty="0">
                <a:latin typeface="Segoe UI" pitchFamily="34" charset="0"/>
                <a:cs typeface="Segoe UI" pitchFamily="34" charset="0"/>
              </a:rPr>
              <a:t>sakatlanması ve </a:t>
            </a:r>
            <a:r>
              <a:rPr lang="tr-TR" sz="1600" b="1" kern="1200" dirty="0">
                <a:latin typeface="Segoe UI" pitchFamily="34" charset="0"/>
                <a:cs typeface="Segoe UI" pitchFamily="34" charset="0"/>
              </a:rPr>
              <a:t>tedaviye</a:t>
            </a:r>
            <a:r>
              <a:rPr lang="tr-TR" sz="1600" kern="1200" dirty="0">
                <a:latin typeface="Segoe UI" pitchFamily="34" charset="0"/>
                <a:cs typeface="Segoe UI" pitchFamily="34" charset="0"/>
              </a:rPr>
              <a:t> ihtiyaç duyması, oyuncunun oyundan çıkmasını zorunlu tutar ve </a:t>
            </a:r>
            <a:r>
              <a:rPr lang="tr-TR" sz="1600" b="1" kern="1200" dirty="0">
                <a:latin typeface="Segoe UI" pitchFamily="34" charset="0"/>
                <a:cs typeface="Segoe UI" pitchFamily="34" charset="0"/>
              </a:rPr>
              <a:t>penaltı vuruşunu kullanmaz </a:t>
            </a:r>
            <a:r>
              <a:rPr lang="tr-TR" sz="1600" kern="1200" dirty="0">
                <a:latin typeface="Segoe UI" pitchFamily="34" charset="0"/>
                <a:cs typeface="Segoe UI" pitchFamily="34" charset="0"/>
              </a:rPr>
              <a:t>anlamına gelir ki bu adil değildir. </a:t>
            </a:r>
            <a:r>
              <a:rPr lang="tr-TR" sz="1600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Şimdiden sonra </a:t>
            </a:r>
            <a:r>
              <a:rPr lang="tr-TR" sz="1600" b="1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oyuncu tedavi edilebilir </a:t>
            </a:r>
            <a:r>
              <a:rPr lang="tr-TR" sz="1600" kern="12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ve</a:t>
            </a:r>
            <a:r>
              <a:rPr lang="tr-TR" sz="1600" b="1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penaltı vuruşunu kullanabilir</a:t>
            </a:r>
            <a:r>
              <a:rPr lang="tr-TR" sz="1600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, </a:t>
            </a:r>
            <a:r>
              <a:rPr lang="tr-TR" sz="1600" kern="12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tr-TR" sz="1600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bu yüzden oyun alanını terk etmesine gerek yok!</a:t>
            </a:r>
            <a:endParaRPr lang="tr-T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339502"/>
            <a:ext cx="7715200" cy="723727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</a:rPr>
              <a:t>Kural 16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GB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GB" sz="2400" b="1" kern="1200" dirty="0" smtClean="0">
                <a:solidFill>
                  <a:schemeClr val="bg1"/>
                </a:solidFill>
                <a:latin typeface="UEFA Colosseum" pitchFamily="2" charset="0"/>
              </a:rPr>
              <a:t>–</a:t>
            </a:r>
            <a:r>
              <a:rPr lang="tr-TR" sz="2400" b="1" kern="1200" dirty="0" smtClean="0">
                <a:solidFill>
                  <a:schemeClr val="bg1"/>
                </a:solidFill>
              </a:rPr>
              <a:t>Kale Vuruşu</a:t>
            </a:r>
            <a:r>
              <a:rPr lang="nl-NL" sz="2400" kern="1200" dirty="0">
                <a:solidFill>
                  <a:srgbClr val="123985"/>
                </a:solidFill>
                <a:latin typeface="UEFA Colosseum" pitchFamily="2" charset="0"/>
              </a:rPr>
              <a:t/>
            </a:r>
            <a:br>
              <a:rPr lang="nl-NL" sz="2400" kern="1200" dirty="0">
                <a:solidFill>
                  <a:srgbClr val="123985"/>
                </a:solidFill>
                <a:latin typeface="UEFA Colosseum" pitchFamily="2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771550"/>
            <a:ext cx="8229600" cy="4032448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2000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2" action="ppaction://hlinkfile"/>
              </a:rPr>
              <a:t>Top 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2" action="ppaction://hlinkfile"/>
              </a:rPr>
              <a:t>vuruş yapılınca oyundadır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, topla 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3" action="ppaction://hlinkfile"/>
              </a:rPr>
              <a:t>ceza alanını terk etmeden 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oynanabilir</a:t>
            </a:r>
            <a:endParaRPr lang="nl-NL" sz="2000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nl-NL" sz="2000" kern="12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2000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Rakipler 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top oyuna girene kadar 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4" action="ppaction://hlinkfile"/>
              </a:rPr>
              <a:t>ceza alanı dışında olmalıdır</a:t>
            </a:r>
            <a:r>
              <a:rPr lang="tr-TR" sz="2000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.</a:t>
            </a: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2000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2000" kern="1200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2000" kern="1200" dirty="0" smtClean="0">
                <a:latin typeface="Segoe UI" pitchFamily="34" charset="0"/>
                <a:cs typeface="Segoe UI" pitchFamily="34" charset="0"/>
              </a:rPr>
              <a:t>Kaleci kale vuruşunu kullanırken </a:t>
            </a:r>
            <a:r>
              <a:rPr lang="tr-TR" sz="2000" kern="1200" dirty="0" smtClean="0">
                <a:latin typeface="Segoe UI" pitchFamily="34" charset="0"/>
                <a:cs typeface="Segoe UI" pitchFamily="34" charset="0"/>
                <a:hlinkClick r:id="rId5" action="ppaction://hlinkfile"/>
              </a:rPr>
              <a:t>kural dışı davranırsa </a:t>
            </a:r>
            <a:r>
              <a:rPr lang="tr-TR" sz="2000" kern="1200" dirty="0" smtClean="0">
                <a:latin typeface="Segoe UI" pitchFamily="34" charset="0"/>
                <a:cs typeface="Segoe UI" pitchFamily="34" charset="0"/>
              </a:rPr>
              <a:t>vuruş tekrarlanır.</a:t>
            </a:r>
            <a:endParaRPr lang="nl-NL" sz="2000" kern="1200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845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211144" cy="493563"/>
          </a:xfrm>
        </p:spPr>
        <p:txBody>
          <a:bodyPr/>
          <a:lstStyle/>
          <a:p>
            <a:r>
              <a:rPr lang="tr-TR" sz="2400" dirty="0" smtClean="0">
                <a:solidFill>
                  <a:schemeClr val="bg1"/>
                </a:solidFill>
              </a:rPr>
              <a:t>Kart </a:t>
            </a:r>
            <a:r>
              <a:rPr lang="tr-TR" sz="2400" dirty="0" smtClean="0">
                <a:solidFill>
                  <a:schemeClr val="bg1"/>
                </a:solidFill>
              </a:rPr>
              <a:t>oyunun bir sonraki durmasında gösterilebilir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Eğer bir atak sarı veya kırmızı kart gerektiren bir ihlalle durdurulmuşsa,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hücum eden takım oyunu hızlı başlatıp bir gol atma fırsatı veya önemli bir fırsat yarattığında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bunu bir kart göstermek için engellemek adil değildir.</a:t>
            </a:r>
          </a:p>
          <a:p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nedenle,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ihlale maruz kalan takım serbest vuruşu hızlıca kullanırsa , açık bir gol atma fırsatı varsa ve hakem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 gösterme prosedürünü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başlatmamışsa oyun devam ettirilecektir.(Çünkü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hücum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takımı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haksız şekilde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engeller) Sarı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kırmızı kart oyunun bir sonraki durmasında gösterilebilir.</a:t>
            </a:r>
          </a:p>
          <a:p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bu ihlal bir DOGSO ise, oyunun bir sonraki duruşunda ihlali yapan oyuncuya sarı kart gösterilecektir. Çünkü hızlı başlatma, kayıp atağı etkin biçimde yeniden </a:t>
            </a:r>
            <a:r>
              <a:rPr 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başlatmıştır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48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endParaRPr lang="tr-TR" sz="4800" b="1" kern="1200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marL="0" lvl="0" indent="0" algn="ctr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r>
              <a:rPr lang="tr-TR" sz="48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TEŞEKKÜRLER</a:t>
            </a:r>
            <a:endParaRPr lang="nl-NL" sz="4800" b="1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2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r>
              <a:rPr lang="en-GB" sz="2400" b="1" kern="1200" dirty="0">
                <a:solidFill>
                  <a:schemeClr val="bg1"/>
                </a:solidFill>
                <a:latin typeface="UEFA Colosseum" pitchFamily="2" charset="0"/>
              </a:rPr>
              <a:t>Law </a:t>
            </a:r>
            <a:r>
              <a:rPr lang="en-GB" sz="2400" b="1" kern="1200" dirty="0" smtClean="0">
                <a:solidFill>
                  <a:schemeClr val="bg1"/>
                </a:solidFill>
                <a:latin typeface="UEFA Colosseum" pitchFamily="2" charset="0"/>
              </a:rPr>
              <a:t>3</a:t>
            </a:r>
            <a:r>
              <a:rPr lang="tr-TR" sz="2400" b="1" kern="1200" dirty="0" smtClean="0">
                <a:solidFill>
                  <a:schemeClr val="bg1"/>
                </a:solidFill>
                <a:latin typeface="UEFA Colosseum" pitchFamily="2" charset="0"/>
              </a:rPr>
              <a:t>/</a:t>
            </a:r>
            <a:r>
              <a:rPr lang="tr-TR" sz="2400" b="1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Kural 3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altLang="en-US" sz="2400" b="1" kern="1200" dirty="0" smtClean="0">
                <a:solidFill>
                  <a:schemeClr val="bg1"/>
                </a:solidFill>
                <a:latin typeface="UEFA Colosseum" pitchFamily="2" charset="0"/>
              </a:rPr>
              <a:t>Substitutes</a:t>
            </a:r>
            <a:r>
              <a:rPr lang="tr-TR" altLang="en-US" sz="2400" b="1" kern="1200" dirty="0" smtClean="0">
                <a:solidFill>
                  <a:schemeClr val="bg1"/>
                </a:solidFill>
              </a:rPr>
              <a:t> /</a:t>
            </a:r>
            <a:r>
              <a:rPr lang="tr-TR" altLang="en-US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Yedekler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600" dirty="0"/>
              <a:t>Oyuncu değişikliğinde, yarı alan çizgisinden uzun zamanda oyunu terk eden oyuncunun adil olmayan uygulamasının üstesinden gelmek için, hakem aksini belirtmedikçe </a:t>
            </a:r>
            <a:r>
              <a:rPr lang="tr-TR" sz="1600" b="1" dirty="0"/>
              <a:t>oyuncu şimdi en yakın noktadan </a:t>
            </a:r>
            <a:r>
              <a:rPr lang="tr-TR" sz="1600" b="1" dirty="0">
                <a:hlinkClick r:id="rId2" action="ppaction://hlinkfile"/>
              </a:rPr>
              <a:t>terk etmek </a:t>
            </a:r>
            <a:r>
              <a:rPr lang="tr-TR" sz="1600" b="1" dirty="0"/>
              <a:t>zorundadır.</a:t>
            </a:r>
          </a:p>
          <a:p>
            <a:r>
              <a:rPr lang="tr-TR" sz="1600" b="1" dirty="0"/>
              <a:t>Bu durumun istisnaları;</a:t>
            </a:r>
            <a:r>
              <a:rPr lang="tr-TR" sz="1600" dirty="0"/>
              <a:t> </a:t>
            </a:r>
            <a:endParaRPr lang="en-GB" sz="1600" dirty="0"/>
          </a:p>
          <a:p>
            <a:pPr marL="0" indent="0">
              <a:buNone/>
            </a:pPr>
            <a:endParaRPr lang="nl-NL" sz="1600" dirty="0"/>
          </a:p>
          <a:p>
            <a:pPr lvl="0"/>
            <a:r>
              <a:rPr lang="tr-TR" sz="1600" b="1" dirty="0"/>
              <a:t>Eğer oyuncu yarı alan çizgisinden hızlıca çıkıyorsa</a:t>
            </a:r>
            <a:endParaRPr lang="nl-NL" sz="1600" b="1" dirty="0"/>
          </a:p>
          <a:p>
            <a:pPr lvl="0"/>
            <a:r>
              <a:rPr lang="tr-TR" sz="1600" b="1" dirty="0"/>
              <a:t>Güvenlik/Sağlık sorunu nedeniyle</a:t>
            </a:r>
            <a:endParaRPr lang="nl-NL" sz="1600" b="1" dirty="0"/>
          </a:p>
          <a:p>
            <a:pPr lvl="0"/>
            <a:r>
              <a:rPr lang="tr-TR" sz="1600" b="1" dirty="0"/>
              <a:t>Oyuncu sakatlanmışsa (ve sedye ile terk etmesi gerekiyorsa)</a:t>
            </a:r>
            <a:endParaRPr lang="en-GB" sz="1600" b="1" dirty="0"/>
          </a:p>
          <a:p>
            <a:pPr marL="0" indent="0">
              <a:buNone/>
            </a:pPr>
            <a:endParaRPr lang="nl-NL" sz="1600" dirty="0"/>
          </a:p>
          <a:p>
            <a:r>
              <a:rPr lang="en-GB" sz="1600" b="1" dirty="0"/>
              <a:t>Bu </a:t>
            </a:r>
            <a:r>
              <a:rPr lang="tr-TR" sz="1600" b="1" dirty="0"/>
              <a:t>Kuralın</a:t>
            </a:r>
            <a:r>
              <a:rPr lang="en-GB" sz="1600" b="1" dirty="0"/>
              <a:t> </a:t>
            </a:r>
            <a:r>
              <a:rPr lang="en-GB" sz="1600" b="1" dirty="0" err="1"/>
              <a:t>ruhunu</a:t>
            </a:r>
            <a:r>
              <a:rPr lang="en-GB" sz="1600" b="1" dirty="0"/>
              <a:t> </a:t>
            </a:r>
            <a:r>
              <a:rPr lang="en-GB" sz="1600" b="1" dirty="0" err="1"/>
              <a:t>ihlal</a:t>
            </a:r>
            <a:r>
              <a:rPr lang="en-GB" sz="1600" b="1" dirty="0"/>
              <a:t> </a:t>
            </a:r>
            <a:r>
              <a:rPr lang="en-GB" sz="1600" b="1" dirty="0" err="1"/>
              <a:t>eden</a:t>
            </a:r>
            <a:r>
              <a:rPr lang="en-GB" sz="1600" b="1" dirty="0"/>
              <a:t> </a:t>
            </a:r>
            <a:r>
              <a:rPr lang="en-GB" sz="1600" b="1" dirty="0" err="1"/>
              <a:t>bir</a:t>
            </a:r>
            <a:r>
              <a:rPr lang="en-GB" sz="1600" b="1" dirty="0"/>
              <a:t> </a:t>
            </a:r>
            <a:r>
              <a:rPr lang="en-GB" sz="1600" b="1" dirty="0" err="1"/>
              <a:t>oyuncu</a:t>
            </a:r>
            <a:r>
              <a:rPr lang="en-GB" sz="1600" b="1" dirty="0"/>
              <a:t>, </a:t>
            </a:r>
            <a:r>
              <a:rPr lang="en-GB" sz="1600" b="1" dirty="0" err="1"/>
              <a:t>sportmenlik</a:t>
            </a:r>
            <a:r>
              <a:rPr lang="en-GB" sz="1600" b="1" dirty="0"/>
              <a:t> </a:t>
            </a:r>
            <a:r>
              <a:rPr lang="en-GB" sz="1600" b="1" dirty="0" err="1"/>
              <a:t>dışı</a:t>
            </a:r>
            <a:r>
              <a:rPr lang="en-GB" sz="1600" b="1" dirty="0"/>
              <a:t> </a:t>
            </a:r>
            <a:r>
              <a:rPr lang="en-GB" sz="1600" b="1" dirty="0" err="1"/>
              <a:t>davranış</a:t>
            </a:r>
            <a:r>
              <a:rPr lang="en-GB" sz="1600" b="1" dirty="0"/>
              <a:t> </a:t>
            </a:r>
            <a:r>
              <a:rPr lang="en-GB" sz="1600" b="1" dirty="0" err="1"/>
              <a:t>nedeniyle</a:t>
            </a:r>
            <a:r>
              <a:rPr lang="en-GB" sz="1600" b="1" dirty="0"/>
              <a:t> </a:t>
            </a:r>
            <a:r>
              <a:rPr lang="en-GB" sz="1600" b="1" dirty="0" err="1"/>
              <a:t>cezalandırılır</a:t>
            </a:r>
            <a:r>
              <a:rPr lang="en-GB" sz="1600" b="1" dirty="0"/>
              <a:t>.</a:t>
            </a:r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0760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r>
              <a:rPr lang="tr-TR" sz="1600" b="1" kern="1200" dirty="0" smtClean="0">
                <a:solidFill>
                  <a:schemeClr val="bg1"/>
                </a:solidFill>
                <a:latin typeface="UEFA Colosseum" pitchFamily="2" charset="0"/>
              </a:rPr>
              <a:t> </a:t>
            </a:r>
            <a:r>
              <a:rPr lang="tr-TR" sz="1600" b="1" kern="1200" dirty="0" smtClean="0">
                <a:solidFill>
                  <a:schemeClr val="bg1"/>
                </a:solidFill>
              </a:rPr>
              <a:t>Kural 12  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Takım yetkilileri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r>
              <a:rPr lang="tr-TR" sz="1600" b="1" dirty="0"/>
              <a:t>Takım yetkililerinin fena hareketlerinde SK/KK </a:t>
            </a:r>
            <a:r>
              <a:rPr lang="tr-TR" sz="1600" dirty="0"/>
              <a:t>denemesi başarılı oldu ve her seviyede birçok fayda sağladı (Zor Büyük Antrenörler ile ilişki kuran Genç Hakemler dahil)</a:t>
            </a:r>
            <a:endParaRPr lang="en-GB" sz="1600" dirty="0"/>
          </a:p>
          <a:p>
            <a:endParaRPr lang="nl-NL" sz="1600" dirty="0"/>
          </a:p>
          <a:p>
            <a:pPr lvl="0"/>
            <a:r>
              <a:rPr lang="tr-TR" sz="1600" dirty="0"/>
              <a:t>Disiplin cezasının daha iyi anlaşılması</a:t>
            </a:r>
          </a:p>
          <a:p>
            <a:pPr lvl="0"/>
            <a:r>
              <a:rPr lang="tr-TR" sz="1600" dirty="0"/>
              <a:t>Çatışma durumlarından kaçının</a:t>
            </a:r>
            <a:endParaRPr lang="en-GB" sz="1600" dirty="0"/>
          </a:p>
          <a:p>
            <a:pPr marL="0" lvl="0" indent="0">
              <a:buNone/>
            </a:pPr>
            <a:endParaRPr lang="nl-NL" sz="1600" dirty="0"/>
          </a:p>
          <a:p>
            <a:r>
              <a:rPr lang="tr-TR" sz="1600" dirty="0"/>
              <a:t>Disiplin cezalarının 3 seviyesi ve bununla ilgili ihlaller Kural 12’de listelenecektir:</a:t>
            </a:r>
          </a:p>
          <a:p>
            <a:pPr marL="0" lvl="0" indent="0">
              <a:buNone/>
            </a:pPr>
            <a:r>
              <a:rPr lang="tr-TR" sz="1600" b="1" dirty="0"/>
              <a:t>     </a:t>
            </a:r>
            <a:r>
              <a:rPr lang="tr-TR" sz="1600" b="1" dirty="0">
                <a:hlinkClick r:id="rId2" action="ppaction://hlinkfile"/>
              </a:rPr>
              <a:t>Uyarı   </a:t>
            </a:r>
            <a:r>
              <a:rPr lang="tr-TR" sz="1600" b="1" dirty="0"/>
              <a:t>                     </a:t>
            </a:r>
            <a:r>
              <a:rPr lang="tr-TR" sz="1600" b="1" dirty="0">
                <a:hlinkClick r:id="rId3" action="ppaction://hlinkfile"/>
              </a:rPr>
              <a:t>Sarı Kart</a:t>
            </a:r>
            <a:r>
              <a:rPr lang="tr-TR" sz="1600" b="1" dirty="0">
                <a:hlinkClick r:id="rId4" action="ppaction://hlinkfile"/>
              </a:rPr>
              <a:t> </a:t>
            </a:r>
            <a:r>
              <a:rPr lang="tr-TR" sz="1600" b="1" dirty="0"/>
              <a:t>                                    </a:t>
            </a:r>
            <a:r>
              <a:rPr lang="tr-TR" sz="1600" b="1" dirty="0">
                <a:hlinkClick r:id="rId5" action="ppaction://hlinkfile"/>
              </a:rPr>
              <a:t>Kırmızı Kart</a:t>
            </a:r>
            <a:endParaRPr lang="tr-TR" sz="1600" b="1" dirty="0"/>
          </a:p>
          <a:p>
            <a:pPr lvl="0"/>
            <a:endParaRPr lang="nl-NL" sz="1600" dirty="0"/>
          </a:p>
          <a:p>
            <a:endParaRPr lang="nl-NL" sz="1600" b="1" dirty="0"/>
          </a:p>
          <a:p>
            <a:r>
              <a:rPr lang="tr-TR" sz="1600" b="1" i="1" u="sng" dirty="0"/>
              <a:t>Bir ihlal işlendiğinde ve ihlali yapanın tespit edilememesi durumunda, yaptırım  en yetkili kişiye (teknik direktöre) uygulanır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7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1640" y="205979"/>
            <a:ext cx="7355160" cy="493563"/>
          </a:xfrm>
        </p:spPr>
        <p:txBody>
          <a:bodyPr/>
          <a:lstStyle/>
          <a:p>
            <a:r>
              <a:rPr lang="tr-TR" sz="2800" dirty="0" smtClean="0"/>
              <a:t>İhlali Yapan Tanımlanamazsa</a:t>
            </a: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r>
              <a:rPr lang="tr-TR" sz="2400" dirty="0"/>
              <a:t>Defans takımının yedek kulübesinde tanımlanamayan kişi tarafından top oyun alanına doğru vurulur ve oyuna müdahale ederse, DSV verilir (ilk avantaj etkili olmazsa). Eğer hakem ihlali yapanı tanımlayamazsa,</a:t>
            </a:r>
            <a:r>
              <a:rPr lang="tr-TR" sz="2400" b="1" dirty="0"/>
              <a:t> takımın </a:t>
            </a:r>
            <a:r>
              <a:rPr lang="tr-TR" sz="2400" b="1" i="1" u="sng" dirty="0"/>
              <a:t>en yetkili kişisi </a:t>
            </a:r>
            <a:r>
              <a:rPr lang="tr-TR" sz="2400" b="1" i="1" u="sng" dirty="0">
                <a:hlinkClick r:id="rId2" action="ppaction://hlinkfile"/>
              </a:rPr>
              <a:t>(teknik direktör) </a:t>
            </a:r>
            <a:r>
              <a:rPr lang="tr-TR" sz="2400" b="1" dirty="0"/>
              <a:t>ihraç edilmelidir.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58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71600" y="771550"/>
            <a:ext cx="8172400" cy="291678"/>
          </a:xfrm>
        </p:spPr>
        <p:txBody>
          <a:bodyPr/>
          <a:lstStyle/>
          <a:p>
            <a:r>
              <a:rPr lang="tr-TR" sz="1400" b="1" kern="1200" dirty="0" smtClean="0">
                <a:solidFill>
                  <a:schemeClr val="bg1"/>
                </a:solidFill>
              </a:rPr>
              <a:t> </a:t>
            </a:r>
            <a:r>
              <a:rPr lang="tr-TR" sz="14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Kural 8 - Oyunun Başlaması ve Tekrar Başlaması</a:t>
            </a:r>
            <a:r>
              <a:rPr lang="nl-NL" sz="14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nl-NL" sz="14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200" kern="1200" dirty="0">
                <a:solidFill>
                  <a:srgbClr val="123985"/>
                </a:solidFill>
                <a:latin typeface="UEFA Colosseum" pitchFamily="2" charset="0"/>
              </a:rPr>
              <a:t/>
            </a:r>
            <a:br>
              <a:rPr lang="nl-NL" sz="2200" kern="1200" dirty="0">
                <a:solidFill>
                  <a:srgbClr val="123985"/>
                </a:solidFill>
                <a:latin typeface="UEFA Colosseum" pitchFamily="2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2000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Kura </a:t>
            </a:r>
            <a:r>
              <a:rPr lang="tr-TR" sz="20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atışını kazanan takım şimdi başlama vuruşunu veya atak yapacağı kaleyi seçebilir</a:t>
            </a:r>
            <a:endParaRPr lang="en-GB" sz="2000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57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/>
          <a:lstStyle/>
          <a:p>
            <a:r>
              <a:rPr lang="tr-TR" sz="2400" b="1" kern="1200" dirty="0" smtClean="0">
                <a:solidFill>
                  <a:schemeClr val="bg1"/>
                </a:solidFill>
              </a:rPr>
              <a:t>Kural </a:t>
            </a:r>
            <a:r>
              <a:rPr lang="tr-TR" sz="2400" b="1" kern="1200" dirty="0">
                <a:solidFill>
                  <a:schemeClr val="bg1"/>
                </a:solidFill>
              </a:rPr>
              <a:t>8 &amp; 9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Hakem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Atışı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95081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400" b="1" kern="1200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400" b="1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Eğer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oyun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2" action="ppaction://hlinkfile"/>
              </a:rPr>
              <a:t>ceza alanı içinde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durursa, Kaleci için hakem atışı yapılır</a:t>
            </a:r>
            <a:endParaRPr lang="en-GB" sz="1800" b="1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en-GB" sz="1800" kern="12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Eğer </a:t>
            </a:r>
            <a:r>
              <a:rPr lang="tr-TR" sz="18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oyun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3" action="ppaction://hlinkfile"/>
              </a:rPr>
              <a:t>ceza alanı dışında </a:t>
            </a:r>
            <a:r>
              <a:rPr lang="tr-TR" sz="18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durursa, hakem atışı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topa son dokunan takımın oyuncusu için </a:t>
            </a:r>
            <a:r>
              <a:rPr lang="tr-TR" sz="18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4" action="ppaction://hlinkfile"/>
              </a:rPr>
              <a:t>son dokunulan noktadan </a:t>
            </a:r>
            <a:r>
              <a:rPr lang="tr-TR" sz="1800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yapılır</a:t>
            </a:r>
            <a:endParaRPr lang="en-GB" sz="1800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marL="0" lvl="0" indent="0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endParaRPr lang="nl-NL" sz="1800" kern="12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Topu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rakiplere geri vermeye gerek yoktur.</a:t>
            </a: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800" b="1" kern="1200" dirty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Bütün </a:t>
            </a:r>
            <a:r>
              <a:rPr lang="tr-TR" sz="18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durumlarda,  diğer tüm oyuncular (her iki takımdan) 4m uzakta olmalıdır</a:t>
            </a:r>
            <a:endParaRPr lang="nl-NL" sz="1800" b="1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37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04056"/>
          </a:xfrm>
        </p:spPr>
        <p:txBody>
          <a:bodyPr/>
          <a:lstStyle/>
          <a:p>
            <a:r>
              <a:rPr lang="tr-TR" sz="1600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İstisna</a:t>
            </a:r>
            <a:r>
              <a:rPr lang="nl-NL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1600" kern="1200" dirty="0">
                <a:solidFill>
                  <a:schemeClr val="bg1"/>
                </a:solidFill>
                <a:latin typeface="UEFA Colosseum" pitchFamily="2" charset="0"/>
              </a:rPr>
              <a:t>  -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Hakem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Atışı Gerekmez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r>
              <a:rPr lang="tr-TR" sz="20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Eğer </a:t>
            </a:r>
            <a:r>
              <a:rPr lang="tr-TR" sz="20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top maç görevlisine çarpar (özellikle hakeme), topa sahip </a:t>
            </a:r>
            <a:endParaRPr lang="tr-TR" sz="2000" b="1" kern="1200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pPr marL="0" lvl="0" indent="0" eaLnBrk="1" fontAlgn="auto" hangingPunct="1">
              <a:spcAft>
                <a:spcPts val="0"/>
              </a:spcAft>
              <a:buClr>
                <a:srgbClr val="123985"/>
              </a:buClr>
              <a:buNone/>
            </a:pPr>
            <a:r>
              <a:rPr lang="tr-TR" sz="20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tr-TR" sz="20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     olan </a:t>
            </a:r>
            <a:r>
              <a:rPr lang="tr-TR" sz="2000" b="1" kern="1200" dirty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takım </a:t>
            </a:r>
            <a:r>
              <a:rPr lang="tr-TR" sz="20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değişmezse </a:t>
            </a:r>
            <a:r>
              <a:rPr lang="tr-TR" sz="20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  <a:hlinkClick r:id="rId2" action="ppaction://hlinkfile"/>
              </a:rPr>
              <a:t>hakem atışı gerekmez</a:t>
            </a:r>
            <a:r>
              <a:rPr lang="tr-TR" sz="2000" b="1" kern="1200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nl-NL" sz="2000" b="1" kern="1200" dirty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25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03648" y="483517"/>
            <a:ext cx="7283152" cy="579711"/>
          </a:xfrm>
        </p:spPr>
        <p:txBody>
          <a:bodyPr/>
          <a:lstStyle/>
          <a:p>
            <a:r>
              <a:rPr lang="tr-TR" sz="2400" b="1" dirty="0">
                <a:solidFill>
                  <a:schemeClr val="bg1"/>
                </a:solidFill>
              </a:rPr>
              <a:t>Kural 9 </a:t>
            </a:r>
            <a:r>
              <a:rPr lang="en-GB" sz="2400" b="1" dirty="0">
                <a:solidFill>
                  <a:schemeClr val="bg1"/>
                </a:solidFill>
              </a:rPr>
              <a:t>–</a:t>
            </a:r>
            <a:r>
              <a:rPr lang="tr-TR" sz="24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Topun Oyunda ve Oyun Dışı Olması</a:t>
            </a:r>
            <a:r>
              <a:rPr lang="nl-NL" dirty="0"/>
              <a:t/>
            </a:r>
            <a:br>
              <a:rPr lang="nl-NL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r>
              <a:rPr lang="tr-TR" sz="1600" i="1" dirty="0"/>
              <a:t>Top oyun dışındadır:</a:t>
            </a:r>
            <a:endParaRPr lang="nl-NL" sz="1600" dirty="0"/>
          </a:p>
          <a:p>
            <a:pPr lvl="0"/>
            <a:r>
              <a:rPr lang="tr-TR" sz="1600" dirty="0"/>
              <a:t>Top </a:t>
            </a:r>
            <a:r>
              <a:rPr lang="tr-TR" sz="1600" b="1" dirty="0"/>
              <a:t>maç görevlisine (hakem) dokunur</a:t>
            </a:r>
            <a:r>
              <a:rPr lang="tr-TR" sz="1600" dirty="0"/>
              <a:t>, oyun alanında kalırsa ve aşağıdaki sonuçlardan herhangi biri varsa:</a:t>
            </a:r>
            <a:endParaRPr lang="nl-NL" sz="1600" dirty="0"/>
          </a:p>
          <a:p>
            <a:pPr lvl="1"/>
            <a:r>
              <a:rPr lang="tr-TR" sz="1600" b="1" dirty="0"/>
              <a:t>Bir takım </a:t>
            </a:r>
            <a:r>
              <a:rPr lang="tr-TR" sz="1600" b="1" dirty="0">
                <a:solidFill>
                  <a:srgbClr val="FF0000"/>
                </a:solidFill>
                <a:hlinkClick r:id="rId2" action="ppaction://hlinkfile"/>
              </a:rPr>
              <a:t>umut vaat eden atağa başlarsa </a:t>
            </a:r>
            <a:r>
              <a:rPr lang="tr-TR" sz="1600" b="1" dirty="0"/>
              <a:t>veya</a:t>
            </a:r>
          </a:p>
          <a:p>
            <a:pPr lvl="1"/>
            <a:endParaRPr lang="nl-NL" sz="1600" b="1" dirty="0"/>
          </a:p>
          <a:p>
            <a:pPr lvl="1"/>
            <a:r>
              <a:rPr lang="tr-TR" sz="1600" b="1" dirty="0"/>
              <a:t>Top direkt </a:t>
            </a:r>
            <a:r>
              <a:rPr lang="tr-TR" sz="1600" b="1" dirty="0">
                <a:solidFill>
                  <a:srgbClr val="FF0000"/>
                </a:solidFill>
                <a:hlinkClick r:id="rId3" action="ppaction://hlinkfile"/>
              </a:rPr>
              <a:t>kalenin içine giderse </a:t>
            </a:r>
            <a:r>
              <a:rPr lang="tr-TR" sz="1600" b="1" dirty="0"/>
              <a:t>veya</a:t>
            </a:r>
          </a:p>
          <a:p>
            <a:pPr lvl="1"/>
            <a:endParaRPr lang="nl-NL" sz="1600" b="1" dirty="0"/>
          </a:p>
          <a:p>
            <a:pPr lvl="1"/>
            <a:r>
              <a:rPr lang="tr-TR" sz="1600" b="1" dirty="0"/>
              <a:t>Topa </a:t>
            </a:r>
            <a:r>
              <a:rPr lang="tr-TR" sz="1600" b="1" dirty="0">
                <a:solidFill>
                  <a:srgbClr val="FF0000"/>
                </a:solidFill>
                <a:hlinkClick r:id="rId4" action="ppaction://hlinkfile"/>
              </a:rPr>
              <a:t>sahip olan takım değişirse</a:t>
            </a:r>
            <a:endParaRPr lang="en-GB" sz="1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nl-NL" sz="1600" dirty="0"/>
          </a:p>
          <a:p>
            <a:r>
              <a:rPr lang="tr-TR" sz="1600" dirty="0"/>
              <a:t>Bu gibi durumlarda,  oyun tekrar </a:t>
            </a:r>
            <a:r>
              <a:rPr lang="tr-TR" sz="1600" b="1" dirty="0"/>
              <a:t>bir hakem atışı ile </a:t>
            </a:r>
            <a:r>
              <a:rPr lang="tr-TR" sz="1600" b="1" dirty="0">
                <a:solidFill>
                  <a:srgbClr val="FF0000"/>
                </a:solidFill>
              </a:rPr>
              <a:t>topa son dokunan takımın oyuncusu için </a:t>
            </a:r>
            <a:r>
              <a:rPr lang="tr-TR" sz="1600" dirty="0">
                <a:solidFill>
                  <a:srgbClr val="FF0000"/>
                </a:solidFill>
              </a:rPr>
              <a:t>topun maç görevlisine (</a:t>
            </a:r>
            <a:r>
              <a:rPr lang="tr-TR" sz="1600" dirty="0" smtClean="0">
                <a:solidFill>
                  <a:srgbClr val="FF0000"/>
                </a:solidFill>
                <a:hlinkClick r:id="rId5" action="ppaction://hlinkfile"/>
              </a:rPr>
              <a:t>hakem</a:t>
            </a:r>
            <a:r>
              <a:rPr lang="tr-TR" sz="1600" dirty="0" smtClean="0">
                <a:solidFill>
                  <a:srgbClr val="FF0000"/>
                </a:solidFill>
              </a:rPr>
              <a:t> / </a:t>
            </a:r>
            <a:r>
              <a:rPr lang="tr-TR" sz="1600" dirty="0" smtClean="0">
                <a:solidFill>
                  <a:srgbClr val="FF0000"/>
                </a:solidFill>
                <a:hlinkClick r:id="rId6" action="ppaction://hlinkfile"/>
              </a:rPr>
              <a:t>yardımcı </a:t>
            </a:r>
            <a:r>
              <a:rPr lang="tr-TR" sz="1600" dirty="0">
                <a:solidFill>
                  <a:srgbClr val="FF0000"/>
                </a:solidFill>
                <a:hlinkClick r:id="rId6" action="ppaction://hlinkfile"/>
              </a:rPr>
              <a:t>hakem</a:t>
            </a:r>
            <a:r>
              <a:rPr lang="tr-TR" sz="1600" dirty="0">
                <a:solidFill>
                  <a:srgbClr val="FF0000"/>
                </a:solidFill>
              </a:rPr>
              <a:t>) dokunduğu yerden</a:t>
            </a:r>
            <a:r>
              <a:rPr lang="tr-TR" sz="1600" dirty="0"/>
              <a:t> yapılır.</a:t>
            </a:r>
            <a:endParaRPr lang="nl-NL" sz="1600" dirty="0"/>
          </a:p>
          <a:p>
            <a:endParaRPr lang="nl-NL" sz="16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85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003232" cy="857250"/>
          </a:xfrm>
        </p:spPr>
        <p:txBody>
          <a:bodyPr/>
          <a:lstStyle/>
          <a:p>
            <a:r>
              <a:rPr lang="tr-TR" sz="1600" b="1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Kural 12</a:t>
            </a:r>
            <a:r>
              <a:rPr lang="en-GB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GB" sz="1600" b="1" kern="1200" dirty="0">
                <a:solidFill>
                  <a:schemeClr val="bg1"/>
                </a:solidFill>
                <a:latin typeface="UEFA Colosseum" pitchFamily="2" charset="0"/>
              </a:rPr>
              <a:t>– </a:t>
            </a:r>
            <a:r>
              <a:rPr lang="tr-TR" sz="1600" b="1" kern="1200" dirty="0" smtClean="0">
                <a:solidFill>
                  <a:schemeClr val="bg1"/>
                </a:solidFill>
              </a:rPr>
              <a:t>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Fauller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 Fena 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Hareketler</a:t>
            </a:r>
            <a:r>
              <a:rPr lang="tr-TR" sz="1600" kern="1200" dirty="0" smtClean="0">
                <a:solidFill>
                  <a:schemeClr val="bg1"/>
                </a:solidFill>
              </a:rPr>
              <a:t> /</a:t>
            </a:r>
            <a:r>
              <a:rPr lang="tr-TR" sz="1600" b="1" kern="1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Elle </a:t>
            </a:r>
            <a:r>
              <a:rPr lang="tr-TR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Oynama</a:t>
            </a:r>
            <a:r>
              <a:rPr lang="nl-NL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nl-NL" sz="1600" b="1" kern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tr-TR" sz="1400" b="1" kern="1200" dirty="0" smtClean="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en-GB" sz="1800" b="1" kern="1200" dirty="0" err="1" smtClean="0">
                <a:latin typeface="Segoe UI" pitchFamily="34" charset="0"/>
                <a:cs typeface="Segoe UI" pitchFamily="34" charset="0"/>
              </a:rPr>
              <a:t>Futbol</a:t>
            </a:r>
            <a:r>
              <a:rPr lang="en-GB" sz="1800" b="1" kern="12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el / </a:t>
            </a:r>
            <a:r>
              <a:rPr lang="en-GB" sz="1800" b="1" kern="1200" dirty="0" err="1">
                <a:latin typeface="Segoe UI" pitchFamily="34" charset="0"/>
                <a:cs typeface="Segoe UI" pitchFamily="34" charset="0"/>
              </a:rPr>
              <a:t>kol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b="1" kern="1200" dirty="0" err="1">
                <a:latin typeface="Segoe UI" pitchFamily="34" charset="0"/>
                <a:cs typeface="Segoe UI" pitchFamily="34" charset="0"/>
              </a:rPr>
              <a:t>ile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b="1" kern="1200" dirty="0" err="1">
                <a:latin typeface="Segoe UI" pitchFamily="34" charset="0"/>
                <a:cs typeface="Segoe UI" pitchFamily="34" charset="0"/>
              </a:rPr>
              <a:t>atılan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b="1" kern="1200" dirty="0" err="1">
                <a:latin typeface="Segoe UI" pitchFamily="34" charset="0"/>
                <a:cs typeface="Segoe UI" pitchFamily="34" charset="0"/>
              </a:rPr>
              <a:t>golleri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b="1" kern="1200" dirty="0" err="1">
                <a:latin typeface="Segoe UI" pitchFamily="34" charset="0"/>
                <a:cs typeface="Segoe UI" pitchFamily="34" charset="0"/>
              </a:rPr>
              <a:t>kabul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 </a:t>
            </a:r>
            <a:r>
              <a:rPr lang="en-GB" sz="1800" b="1" kern="1200" dirty="0" err="1">
                <a:latin typeface="Segoe UI" pitchFamily="34" charset="0"/>
                <a:cs typeface="Segoe UI" pitchFamily="34" charset="0"/>
              </a:rPr>
              <a:t>etmiyor</a:t>
            </a:r>
            <a:r>
              <a:rPr lang="en-GB" sz="1800" b="1" kern="1200" dirty="0">
                <a:latin typeface="Segoe UI" pitchFamily="34" charset="0"/>
                <a:cs typeface="Segoe UI" pitchFamily="34" charset="0"/>
              </a:rPr>
              <a:t>!</a:t>
            </a: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Aşağıdaki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elle oynama durumları 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  <a:hlinkClick r:id="rId2" action="ppaction://hlinkfile"/>
              </a:rPr>
              <a:t>kaza ile olsa bile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bir Serbest Vuruş verilecektir</a:t>
            </a:r>
            <a:endParaRPr lang="en-GB" sz="1800" kern="1200" dirty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nl-NL" sz="1800" kern="1200" dirty="0" smtClean="0">
                <a:latin typeface="Segoe UI" pitchFamily="34" charset="0"/>
                <a:cs typeface="Segoe UI" pitchFamily="34" charset="0"/>
              </a:rPr>
              <a:t>Bir </a:t>
            </a:r>
            <a:r>
              <a:rPr lang="nl-NL" sz="1800" b="1" kern="1200" dirty="0">
                <a:latin typeface="Segoe UI" pitchFamily="34" charset="0"/>
                <a:cs typeface="Segoe UI" pitchFamily="34" charset="0"/>
              </a:rPr>
              <a:t>gol 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</a:rPr>
              <a:t>atarsa</a:t>
            </a:r>
            <a:r>
              <a:rPr lang="nl-NL" sz="1800" b="1" kern="1200" dirty="0">
                <a:latin typeface="Segoe UI" pitchFamily="34" charset="0"/>
                <a:cs typeface="Segoe UI" pitchFamily="34" charset="0"/>
              </a:rPr>
              <a:t> ---- DOĞRUDAN 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-----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hücum 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oyuncu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su</a:t>
            </a:r>
            <a:r>
              <a:rPr lang="nl-NL" sz="1800" kern="1200" dirty="0">
                <a:latin typeface="Segoe UI" pitchFamily="34" charset="0"/>
                <a:cs typeface="Segoe UI" pitchFamily="34" charset="0"/>
              </a:rPr>
              <a:t>nun </a:t>
            </a:r>
            <a:r>
              <a:rPr lang="nl-NL" sz="1800" b="1" kern="1200" dirty="0">
                <a:latin typeface="Segoe UI" pitchFamily="34" charset="0"/>
                <a:cs typeface="Segoe UI" pitchFamily="34" charset="0"/>
                <a:hlinkClick r:id="rId3" action="ppaction://hlinkfile"/>
              </a:rPr>
              <a:t>elinden</a:t>
            </a:r>
            <a:r>
              <a:rPr lang="nl-NL" sz="1800" b="1" kern="1200" dirty="0">
                <a:latin typeface="Segoe UI" pitchFamily="34" charset="0"/>
                <a:cs typeface="Segoe UI" pitchFamily="34" charset="0"/>
              </a:rPr>
              <a:t> / kolundan</a:t>
            </a: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Kendi 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</a:rPr>
              <a:t>Elinden/Kolundan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 bir oyuncu 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  <a:hlinkClick r:id="rId4" action="ppaction://hlinkfile"/>
              </a:rPr>
              <a:t>topa sahip olursa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</a:rPr>
              <a:t>/ topu kontrol ederse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 ve ….. S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</a:rPr>
              <a:t>ONRA…. Gol </a:t>
            </a:r>
            <a:r>
              <a:rPr lang="tr-TR" sz="1800" b="1" kern="1200" dirty="0" smtClean="0">
                <a:latin typeface="Segoe UI" pitchFamily="34" charset="0"/>
                <a:cs typeface="Segoe UI" pitchFamily="34" charset="0"/>
              </a:rPr>
              <a:t>atarsa  </a:t>
            </a:r>
            <a:r>
              <a:rPr lang="tr-TR" sz="1800" kern="1200" dirty="0" smtClean="0">
                <a:latin typeface="Segoe UI" pitchFamily="34" charset="0"/>
                <a:cs typeface="Segoe UI" pitchFamily="34" charset="0"/>
                <a:hlinkClick r:id="rId5" action="ppaction://hlinkfile"/>
              </a:rPr>
              <a:t>veya</a:t>
            </a: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tr-TR" sz="1800" b="1" kern="1200" dirty="0" smtClean="0">
                <a:latin typeface="Segoe UI" pitchFamily="34" charset="0"/>
                <a:cs typeface="Segoe UI" pitchFamily="34" charset="0"/>
              </a:rPr>
              <a:t>gol 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  <a:hlinkClick r:id="rId6" action="ppaction://hlinkfile"/>
              </a:rPr>
              <a:t>atma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</a:rPr>
              <a:t> şansı </a:t>
            </a:r>
            <a:r>
              <a:rPr lang="tr-TR" sz="1800" b="1" kern="1200" dirty="0">
                <a:latin typeface="Segoe UI" pitchFamily="34" charset="0"/>
                <a:cs typeface="Segoe UI" pitchFamily="34" charset="0"/>
                <a:hlinkClick r:id="rId7" action="ppaction://hlinkfile"/>
              </a:rPr>
              <a:t>yaratırsa</a:t>
            </a:r>
            <a:endParaRPr lang="en-GB" sz="1800" b="1" kern="1200" dirty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endParaRPr lang="en-GB" sz="1800" b="1" kern="1200" dirty="0">
              <a:latin typeface="Segoe UI" pitchFamily="34" charset="0"/>
              <a:cs typeface="Segoe UI" pitchFamily="34" charset="0"/>
            </a:endParaRPr>
          </a:p>
          <a:p>
            <a:pPr lvl="0" eaLnBrk="1" fontAlgn="auto" hangingPunct="1">
              <a:spcAft>
                <a:spcPts val="0"/>
              </a:spcAft>
              <a:buClr>
                <a:srgbClr val="123985"/>
              </a:buClr>
              <a:buFont typeface="Arial" pitchFamily="34" charset="0"/>
              <a:buChar char="•"/>
            </a:pPr>
            <a:r>
              <a:rPr lang="tr-TR" sz="1800" kern="1200" dirty="0" smtClean="0">
                <a:latin typeface="Segoe UI" pitchFamily="34" charset="0"/>
                <a:cs typeface="Segoe UI" pitchFamily="34" charset="0"/>
              </a:rPr>
              <a:t>Her 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iki durumda da eğer </a:t>
            </a:r>
            <a:r>
              <a:rPr lang="tr-TR" sz="1800" b="1" kern="1200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bilerek </a:t>
            </a:r>
            <a:r>
              <a:rPr lang="tr-TR" sz="1800" b="1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ise SARI KART</a:t>
            </a:r>
            <a:r>
              <a:rPr lang="tr-TR" sz="1800" kern="1200" dirty="0">
                <a:latin typeface="Segoe UI" pitchFamily="34" charset="0"/>
                <a:cs typeface="Segoe UI" pitchFamily="34" charset="0"/>
              </a:rPr>
              <a:t>; eğer </a:t>
            </a:r>
            <a:r>
              <a:rPr lang="tr-TR" sz="1800" b="1" kern="12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kazaylaysa SARI KART YOK!!</a:t>
            </a:r>
            <a:endParaRPr lang="en-GB" sz="1800" b="1" kern="1200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2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Özel Tasarım">
  <a:themeElements>
    <a:clrScheme name="1_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080717 TFF Sunum - Şablon bg</Template>
  <TotalTime>9276</TotalTime>
  <Words>896</Words>
  <Application>Microsoft Office PowerPoint</Application>
  <PresentationFormat>Ekran Gösterisi (16:9)</PresentationFormat>
  <Paragraphs>92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Times New Roman</vt:lpstr>
      <vt:lpstr>UEFA Colosseum</vt:lpstr>
      <vt:lpstr>Özel Tasarım</vt:lpstr>
      <vt:lpstr>1_Özel Tasarım</vt:lpstr>
      <vt:lpstr>PowerPoint Sunusu</vt:lpstr>
      <vt:lpstr>Law 3/ Kural 3    Substitutes /Yedekler</vt:lpstr>
      <vt:lpstr> Kural 12   Takım yetkilileri</vt:lpstr>
      <vt:lpstr>İhlali Yapan Tanımlanamazsa</vt:lpstr>
      <vt:lpstr> Kural 8 - Oyunun Başlaması ve Tekrar Başlaması  </vt:lpstr>
      <vt:lpstr>Kural 8 &amp; 9 Hakem Atışı</vt:lpstr>
      <vt:lpstr> İstisna   - Hakem Atışı Gerekmez</vt:lpstr>
      <vt:lpstr>Kural 9 –Topun Oyunda ve Oyun Dışı Olması </vt:lpstr>
      <vt:lpstr> Kural 12 –  Fauller ve Fena Hareketler /Elle Oynama </vt:lpstr>
      <vt:lpstr> Kural 13    / Serbest Vuruşlar</vt:lpstr>
      <vt:lpstr> Kural 13  /Serbest Vuruşlar /  Defansif Baraj </vt:lpstr>
      <vt:lpstr>Hücum oyuncusu bu pozisyonda duramaz.</vt:lpstr>
      <vt:lpstr>Hücum takımı oyuncusu barajdan 1 metre uzakta olmalıdır.</vt:lpstr>
      <vt:lpstr> Kural 14 –   Penaltı Vuruşu </vt:lpstr>
      <vt:lpstr>Kural 16  –Kale Vuruşu </vt:lpstr>
      <vt:lpstr>Kart oyunun bir sonraki durmasında gösterilebilir</vt:lpstr>
      <vt:lpstr>PowerPoint Sunusu</vt:lpstr>
    </vt:vector>
  </TitlesOfParts>
  <Company>TFF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Proaktif Hakemlik</dc:title>
  <dc:creator>OS</dc:creator>
  <cp:lastModifiedBy>user</cp:lastModifiedBy>
  <cp:revision>891</cp:revision>
  <dcterms:created xsi:type="dcterms:W3CDTF">2008-08-04T08:10:30Z</dcterms:created>
  <dcterms:modified xsi:type="dcterms:W3CDTF">2019-08-24T10:05:44Z</dcterms:modified>
</cp:coreProperties>
</file>